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537" r:id="rId2"/>
    <p:sldId id="541" r:id="rId3"/>
    <p:sldId id="547" r:id="rId4"/>
    <p:sldId id="548" r:id="rId5"/>
    <p:sldId id="549" r:id="rId6"/>
    <p:sldId id="550" r:id="rId7"/>
    <p:sldId id="542" r:id="rId8"/>
    <p:sldId id="543" r:id="rId9"/>
    <p:sldId id="544" r:id="rId10"/>
    <p:sldId id="545" r:id="rId11"/>
    <p:sldId id="54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B53DCD-87B1-4B2F-B995-00DE3FDACCBB}">
          <p14:sldIdLst>
            <p14:sldId id="537"/>
            <p14:sldId id="541"/>
            <p14:sldId id="547"/>
            <p14:sldId id="548"/>
            <p14:sldId id="549"/>
            <p14:sldId id="550"/>
            <p14:sldId id="542"/>
            <p14:sldId id="543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d Curtis" initials="CC" lastIdx="3" clrIdx="0">
    <p:extLst>
      <p:ext uri="{19B8F6BF-5375-455C-9EA6-DF929625EA0E}">
        <p15:presenceInfo xmlns:p15="http://schemas.microsoft.com/office/powerpoint/2012/main" userId="8a6eeb91702bad55" providerId="Windows Live"/>
      </p:ext>
    </p:extLst>
  </p:cmAuthor>
  <p:cmAuthor id="2" name="nance" initials="n" lastIdx="9" clrIdx="1">
    <p:extLst>
      <p:ext uri="{19B8F6BF-5375-455C-9EA6-DF929625EA0E}">
        <p15:presenceInfo xmlns:p15="http://schemas.microsoft.com/office/powerpoint/2012/main" userId="nan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FF7F0E"/>
    <a:srgbClr val="2CA02C"/>
    <a:srgbClr val="D62728"/>
    <a:srgbClr val="9467BD"/>
    <a:srgbClr val="1C0153"/>
    <a:srgbClr val="AA71D5"/>
    <a:srgbClr val="9954CC"/>
    <a:srgbClr val="3C044A"/>
    <a:srgbClr val="4E9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7" autoAdjust="0"/>
    <p:restoredTop sz="88320" autoAdjust="0"/>
  </p:normalViewPr>
  <p:slideViewPr>
    <p:cSldViewPr snapToGrid="0">
      <p:cViewPr varScale="1">
        <p:scale>
          <a:sx n="129" d="100"/>
          <a:sy n="129" d="100"/>
        </p:scale>
        <p:origin x="9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CEFAF-F731-4255-8A20-7C00833F6E51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5A852-A918-45C0-80CE-0F9A3945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4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Primary colors of light versus the primary colors of pigments.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5A852-A918-45C0-80CE-0F9A3945AC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6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What type of image datasets do you have access to in your research, or are considering to use?
https://www.polleverywhere.com/free_text_polls/mRTLpInvn7fpZv0KNcelZ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5A852-A918-45C0-80CE-0F9A3945AC26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C8ED5-215C-42C8-931C-C6B3544B0D2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8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774581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03" y="3536320"/>
            <a:ext cx="1600200" cy="13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932" y="5892801"/>
            <a:ext cx="1371600" cy="927100"/>
          </a:xfrm>
          <a:prstGeom prst="rect">
            <a:avLst/>
          </a:prstGeom>
        </p:spPr>
      </p:pic>
      <p:sp>
        <p:nvSpPr>
          <p:cNvPr id="4" name="Snip Diagonal Corner Rectangle 3"/>
          <p:cNvSpPr/>
          <p:nvPr userDrawn="1"/>
        </p:nvSpPr>
        <p:spPr>
          <a:xfrm>
            <a:off x="685800" y="3509963"/>
            <a:ext cx="1642730" cy="170225"/>
          </a:xfrm>
          <a:prstGeom prst="snip2Diag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0494" y="6656936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6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0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44279"/>
          </a:xfrm>
          <a:prstGeom prst="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4279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8207"/>
            <a:ext cx="7886700" cy="45513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fld id="{9E648DB8-7511-4B37-89ED-C0E7BC0E3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4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5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22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53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9971" y="6525689"/>
            <a:ext cx="447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315EC1-DD0F-4203-8635-1378F87B4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9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1C015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A37B04-47C8-4A6D-9078-EFA5E5949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ChemE 599: Image Analysis for Scientists and Engineers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E24733-6348-49EC-BE36-FEA53C13C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1314178"/>
          </a:xfrm>
        </p:spPr>
        <p:txBody>
          <a:bodyPr>
            <a:normAutofit lnSpcReduction="10000"/>
          </a:bodyPr>
          <a:lstStyle/>
          <a:p>
            <a:r>
              <a:rPr lang="en-US"/>
              <a:t>Lecture 7: Color Images</a:t>
            </a:r>
          </a:p>
          <a:p>
            <a:r>
              <a:rPr lang="en-US"/>
              <a:t>Prof. Chad Curtis</a:t>
            </a:r>
          </a:p>
          <a:p>
            <a:r>
              <a:rPr lang="en-US"/>
              <a:t>Mar. 30, 2020</a:t>
            </a:r>
          </a:p>
        </p:txBody>
      </p:sp>
    </p:spTree>
    <p:extLst>
      <p:ext uri="{BB962C8B-B14F-4D97-AF65-F5344CB8AC3E}">
        <p14:creationId xmlns:p14="http://schemas.microsoft.com/office/powerpoint/2010/main" val="348629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AB2E-8E01-48A6-AC12-5AB1E8EF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Diffusing nanoparticles: Feature tracking and machine learning</a:t>
            </a:r>
          </a:p>
        </p:txBody>
      </p:sp>
      <p:pic>
        <p:nvPicPr>
          <p:cNvPr id="4" name="tracking_video2">
            <a:hlinkClick r:id="" action="ppaction://media"/>
            <a:extLst>
              <a:ext uri="{FF2B5EF4-FFF2-40B4-BE49-F238E27FC236}">
                <a16:creationId xmlns:a16="http://schemas.microsoft.com/office/drawing/2014/main" id="{0E2087A1-6349-4D80-9AFE-D870FC0C2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321" y="1080016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EE2135-3079-480D-B826-1DDE8EA74441}"/>
              </a:ext>
            </a:extLst>
          </p:cNvPr>
          <p:cNvSpPr txBox="1"/>
          <p:nvPr/>
        </p:nvSpPr>
        <p:spPr>
          <a:xfrm>
            <a:off x="3646182" y="942821"/>
            <a:ext cx="39925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have videos of nanoparticles diffusing in different conditions, and I want to quantify the differences in their behavior.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feature identification and tracking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false positives, false negatives, frame rate, objects leaving frame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44772-A5DA-462F-8F41-704FC610A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90" y="3994949"/>
            <a:ext cx="2743200" cy="2682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73B71-937C-48B7-804C-6967D1377E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8" r="24932" b="10964"/>
          <a:stretch/>
        </p:blipFill>
        <p:spPr>
          <a:xfrm>
            <a:off x="797359" y="4785777"/>
            <a:ext cx="3691277" cy="13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2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D4D3-DF88-43A4-A4E0-07837BCE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Quantify tissue damage: 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258684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ACDA-EA41-4573-96B4-CB024911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Science of Color</a:t>
            </a:r>
          </a:p>
        </p:txBody>
      </p:sp>
      <p:pic>
        <p:nvPicPr>
          <p:cNvPr id="4" name="Picture 3" descr="A picture containing aircraft, transport, drawing&#10;&#10;Description automatically generated">
            <a:extLst>
              <a:ext uri="{FF2B5EF4-FFF2-40B4-BE49-F238E27FC236}">
                <a16:creationId xmlns:a16="http://schemas.microsoft.com/office/drawing/2014/main" id="{6D6561B9-DF6E-4061-B6B5-D2E9969FA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265" y="2809893"/>
            <a:ext cx="3088726" cy="3158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FEC4AE-DC53-4515-9184-F9C19EB026F1}"/>
              </a:ext>
            </a:extLst>
          </p:cNvPr>
          <p:cNvSpPr txBox="1"/>
          <p:nvPr/>
        </p:nvSpPr>
        <p:spPr>
          <a:xfrm>
            <a:off x="746348" y="4122214"/>
            <a:ext cx="4295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Light is a continuous spectrum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We perceive light as a mixture of three wavelengths:</a:t>
            </a:r>
          </a:p>
          <a:p>
            <a:pPr marL="342900" indent="-342900"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Red (575 nm)</a:t>
            </a:r>
          </a:p>
          <a:p>
            <a:pPr marL="342900" indent="-342900"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Green (535 nm)</a:t>
            </a:r>
          </a:p>
          <a:p>
            <a:pPr marL="342900" indent="-342900"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Blue (445 nm)</a:t>
            </a:r>
          </a:p>
        </p:txBody>
      </p:sp>
      <p:pic>
        <p:nvPicPr>
          <p:cNvPr id="8" name="Picture 7" descr="A rainbow in the background&#10;&#10;Description automatically generated">
            <a:extLst>
              <a:ext uri="{FF2B5EF4-FFF2-40B4-BE49-F238E27FC236}">
                <a16:creationId xmlns:a16="http://schemas.microsoft.com/office/drawing/2014/main" id="{18F1A00D-96B7-4341-85B3-BB827DF6A0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2" b="24180"/>
          <a:stretch/>
        </p:blipFill>
        <p:spPr>
          <a:xfrm>
            <a:off x="346764" y="1215905"/>
            <a:ext cx="3657600" cy="23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10E5-C5B5-441E-A1F8-139E0787E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Quantifying Light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33B44-EE72-40DA-B1CA-26EC7E87C0DF}"/>
              </a:ext>
            </a:extLst>
          </p:cNvPr>
          <p:cNvSpPr txBox="1"/>
          <p:nvPr/>
        </p:nvSpPr>
        <p:spPr>
          <a:xfrm>
            <a:off x="158166" y="790832"/>
            <a:ext cx="42952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Brightness: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 measurement of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intensity,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corresponding to an image’s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gray level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dealing with black and white images.</a:t>
            </a:r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Hue: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Associated with the dominant wavelength in a mixture of waves. When you refer to a color as red, you are referencing its hue.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Saturation: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Relative purity or the amount of white light mixed with a hue.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B55D5DB-5F4E-4AF9-9F53-C77386AEA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0" b="68748"/>
          <a:stretch/>
        </p:blipFill>
        <p:spPr>
          <a:xfrm>
            <a:off x="285750" y="4208711"/>
            <a:ext cx="8572500" cy="88474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2269DEA-3DA8-4B80-BD66-2C3F89FCC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2" b="35795"/>
          <a:stretch/>
        </p:blipFill>
        <p:spPr>
          <a:xfrm>
            <a:off x="285750" y="5869145"/>
            <a:ext cx="8572500" cy="88474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D123C89-059C-4B94-A0C6-9E901A0317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61" b="4504"/>
          <a:stretch/>
        </p:blipFill>
        <p:spPr>
          <a:xfrm>
            <a:off x="285750" y="1961375"/>
            <a:ext cx="8572500" cy="82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2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E0EB-4428-4A80-A1CA-C38FF91C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RGB Color Model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3BBDC2ED-0627-490A-A3FD-66C9CC9D4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8" t="9622" r="11027" b="2270"/>
          <a:stretch/>
        </p:blipFill>
        <p:spPr>
          <a:xfrm>
            <a:off x="148281" y="839024"/>
            <a:ext cx="3227586" cy="30212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4638C2-353C-4C22-9601-7B6802853BFE}"/>
              </a:ext>
            </a:extLst>
          </p:cNvPr>
          <p:cNvSpPr/>
          <p:nvPr/>
        </p:nvSpPr>
        <p:spPr>
          <a:xfrm>
            <a:off x="523926" y="4240839"/>
            <a:ext cx="2421924" cy="22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0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E0EB-4428-4A80-A1CA-C38FF91C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CMY Color Model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3BBDC2ED-0627-490A-A3FD-66C9CC9D4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8" t="9622" r="11027" b="2270"/>
          <a:stretch/>
        </p:blipFill>
        <p:spPr>
          <a:xfrm>
            <a:off x="148281" y="839024"/>
            <a:ext cx="3227586" cy="30212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4638C2-353C-4C22-9601-7B6802853BFE}"/>
              </a:ext>
            </a:extLst>
          </p:cNvPr>
          <p:cNvSpPr/>
          <p:nvPr/>
        </p:nvSpPr>
        <p:spPr>
          <a:xfrm>
            <a:off x="523926" y="4240839"/>
            <a:ext cx="2421924" cy="22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A8FEA-2DCC-4B34-961A-E51BE251E1F3}"/>
              </a:ext>
            </a:extLst>
          </p:cNvPr>
          <p:cNvSpPr txBox="1"/>
          <p:nvPr/>
        </p:nvSpPr>
        <p:spPr>
          <a:xfrm>
            <a:off x="4359464" y="1324644"/>
            <a:ext cx="3281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Essentially the same as the RGB model, but expressed using the secondary colors instead of the primary colors.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902730-A71B-4BC9-8E8A-DF1DB4832A7A}"/>
                  </a:ext>
                </a:extLst>
              </p:cNvPr>
              <p:cNvSpPr txBox="1"/>
              <p:nvPr/>
            </p:nvSpPr>
            <p:spPr>
              <a:xfrm>
                <a:off x="5071213" y="3105338"/>
                <a:ext cx="171630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902730-A71B-4BC9-8E8A-DF1DB4832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213" y="3105338"/>
                <a:ext cx="1716304" cy="730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12ECEE-0728-4AF0-83DB-DE8C4722A646}"/>
              </a:ext>
            </a:extLst>
          </p:cNvPr>
          <p:cNvSpPr txBox="1"/>
          <p:nvPr/>
        </p:nvSpPr>
        <p:spPr>
          <a:xfrm>
            <a:off x="4359464" y="4416480"/>
            <a:ext cx="3281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Most devices that deposit colored pigments require data in the CMY scale, or perform the conversion themselves.</a:t>
            </a:r>
          </a:p>
        </p:txBody>
      </p:sp>
    </p:spTree>
    <p:extLst>
      <p:ext uri="{BB962C8B-B14F-4D97-AF65-F5344CB8AC3E}">
        <p14:creationId xmlns:p14="http://schemas.microsoft.com/office/powerpoint/2010/main" val="262234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E0EB-4428-4A80-A1CA-C38FF91C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HSI Color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4638C2-353C-4C22-9601-7B6802853BFE}"/>
              </a:ext>
            </a:extLst>
          </p:cNvPr>
          <p:cNvSpPr/>
          <p:nvPr/>
        </p:nvSpPr>
        <p:spPr>
          <a:xfrm>
            <a:off x="523926" y="4240839"/>
            <a:ext cx="2421924" cy="22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A8FEA-2DCC-4B34-961A-E51BE251E1F3}"/>
              </a:ext>
            </a:extLst>
          </p:cNvPr>
          <p:cNvSpPr txBox="1"/>
          <p:nvPr/>
        </p:nvSpPr>
        <p:spPr>
          <a:xfrm>
            <a:off x="4310036" y="1298040"/>
            <a:ext cx="3281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Better suited for human interpretation of color data (You do not refer to the percent red, green, blue when describing a color!)</a:t>
            </a:r>
          </a:p>
        </p:txBody>
      </p:sp>
      <p:pic>
        <p:nvPicPr>
          <p:cNvPr id="9" name="Picture 8" descr="A picture containing transport, aircraft, umbrella&#10;&#10;Description automatically generated">
            <a:extLst>
              <a:ext uri="{FF2B5EF4-FFF2-40B4-BE49-F238E27FC236}">
                <a16:creationId xmlns:a16="http://schemas.microsoft.com/office/drawing/2014/main" id="{285666B7-CCFD-482F-BCCD-9C38E9DA5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81" y="1001478"/>
            <a:ext cx="213001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28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100B6-BE8B-4C28-9D7C-2E1D0E10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8DB8-7511-4B37-89ED-C0E7BC0E3BB3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4EA9B-CA5A-47A4-B1C5-A8B3CAABFCF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Hemocytometer images: Image morphology</a:t>
            </a:r>
          </a:p>
        </p:txBody>
      </p:sp>
      <p:pic>
        <p:nvPicPr>
          <p:cNvPr id="2052" name="Picture 4" descr="Image result for hemocytometer">
            <a:extLst>
              <a:ext uri="{FF2B5EF4-FFF2-40B4-BE49-F238E27FC236}">
                <a16:creationId xmlns:a16="http://schemas.microsoft.com/office/drawing/2014/main" id="{37B4D33F-C3EB-4974-AC04-5421AEF3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2" y="103508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8A8F34-670F-4B7A-A873-D315FD623A24}"/>
              </a:ext>
            </a:extLst>
          </p:cNvPr>
          <p:cNvSpPr txBox="1"/>
          <p:nvPr/>
        </p:nvSpPr>
        <p:spPr>
          <a:xfrm>
            <a:off x="3405522" y="1035085"/>
            <a:ext cx="498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have hundreds of hemocytometer images to perform cell counts, but I think I could make this process much quicker if I could automate the process.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binarize image into cells (black) and background (white); Canny edge detector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False positives (objects that are not cells counted as cells); false negatives (cells missed); overlapping cells; what threshold to use; non-uniform lighting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28897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13BA-8433-4260-8F15-1AC03DF8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Neuroanatomical Datasets: Image 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42A1B-443F-4378-9404-E75024FA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" y="867959"/>
            <a:ext cx="6400800" cy="2332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BFCCD-F774-4315-B36F-806EB7CD539C}"/>
              </a:ext>
            </a:extLst>
          </p:cNvPr>
          <p:cNvSpPr txBox="1"/>
          <p:nvPr/>
        </p:nvSpPr>
        <p:spPr>
          <a:xfrm>
            <a:off x="143338" y="3429000"/>
            <a:ext cx="39925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am trying to compare stacks of MRI images of different patients, but I can’t compare them directly because they have different frames of reference.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diffeomorphic image registration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Images aren’t similar enough, images are too big to process effectively</a:t>
            </a:r>
            <a:endParaRPr lang="en-US" b="1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08BC448-3C97-42FA-A4F3-1F074C19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35" y="3446866"/>
            <a:ext cx="49053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267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6e6d4d9-9be4-4bad-beaf-8fe875449e58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68545</TotalTime>
  <Words>451</Words>
  <Application>Microsoft Office PowerPoint</Application>
  <PresentationFormat>On-screen Show (4:3)</PresentationFormat>
  <Paragraphs>54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 Math</vt:lpstr>
      <vt:lpstr>1_Office Theme</vt:lpstr>
      <vt:lpstr>ChemE 599: Image Analysis for Scientists and Engineers</vt:lpstr>
      <vt:lpstr>The Science of Color</vt:lpstr>
      <vt:lpstr>Quantifying Light</vt:lpstr>
      <vt:lpstr>RGB Color Model</vt:lpstr>
      <vt:lpstr>CMY Color Model</vt:lpstr>
      <vt:lpstr>HSI Color Model</vt:lpstr>
      <vt:lpstr>PowerPoint Presentation</vt:lpstr>
      <vt:lpstr>Hemocytometer images: Image morphology</vt:lpstr>
      <vt:lpstr>Neuroanatomical Datasets: Image registration</vt:lpstr>
      <vt:lpstr>Diffusing nanoparticles: Feature tracking and machine learning</vt:lpstr>
      <vt:lpstr>Quantify tissue damage: Object recognition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high-throughput, quantitative 3D multi-particle tracking model for analysis of the brain microenvironment</dc:title>
  <dc:creator>Chad Curtis</dc:creator>
  <cp:lastModifiedBy>Chad Curtis</cp:lastModifiedBy>
  <cp:revision>348</cp:revision>
  <dcterms:created xsi:type="dcterms:W3CDTF">2016-11-28T18:18:53Z</dcterms:created>
  <dcterms:modified xsi:type="dcterms:W3CDTF">2020-03-26T00:06:33Z</dcterms:modified>
</cp:coreProperties>
</file>